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85" r:id="rId3"/>
    <p:sldId id="259" r:id="rId5"/>
    <p:sldId id="261" r:id="rId6"/>
    <p:sldId id="304" r:id="rId7"/>
    <p:sldId id="302" r:id="rId8"/>
    <p:sldId id="266" r:id="rId9"/>
    <p:sldId id="265" r:id="rId10"/>
    <p:sldId id="287" r:id="rId11"/>
    <p:sldId id="288" r:id="rId12"/>
    <p:sldId id="307" r:id="rId13"/>
    <p:sldId id="306" r:id="rId14"/>
    <p:sldId id="293" r:id="rId15"/>
    <p:sldId id="303" r:id="rId16"/>
    <p:sldId id="289" r:id="rId17"/>
    <p:sldId id="270" r:id="rId18"/>
    <p:sldId id="269" r:id="rId19"/>
    <p:sldId id="260" r:id="rId20"/>
    <p:sldId id="290" r:id="rId21"/>
    <p:sldId id="273" r:id="rId22"/>
    <p:sldId id="279" r:id="rId23"/>
  </p:sldIdLst>
  <p:sldSz cx="12192000" cy="6858000"/>
  <p:notesSz cx="6858000" cy="9144000"/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A1C"/>
    <a:srgbClr val="F2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28" autoAdjust="0"/>
    <p:restoredTop sz="93034" autoAdjust="0"/>
  </p:normalViewPr>
  <p:slideViewPr>
    <p:cSldViewPr snapToGrid="0" snapToObjects="1">
      <p:cViewPr varScale="1">
        <p:scale>
          <a:sx n="77" d="100"/>
          <a:sy n="77" d="100"/>
        </p:scale>
        <p:origin x="21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44CA4-D23F-402A-886F-C8CE87F35E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8B099EC-98D7-49A7-B757-6E619D7E102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099EC-98D7-49A7-B757-6E619D7E10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3612445"/>
            <a:ext cx="12192000" cy="32455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94" y="6270067"/>
            <a:ext cx="12192000" cy="5879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 hasCustomPrompt="1"/>
          </p:nvPr>
        </p:nvSpPr>
        <p:spPr>
          <a:xfrm>
            <a:off x="993424" y="180799"/>
            <a:ext cx="10205154" cy="74489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aseline="0">
                <a:solidFill>
                  <a:schemeClr val="accent1"/>
                </a:solidFill>
                <a:latin typeface="Impact" panose="020B0806030902050204" charset="0"/>
                <a:ea typeface="Impact" panose="020B0806030902050204" charset="0"/>
                <a:cs typeface="Impact" panose="020B0806030902050204" charset="0"/>
              </a:defRPr>
            </a:lvl1pPr>
          </a:lstStyle>
          <a:p>
            <a:pPr lvl="0"/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92000" cy="324555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94" y="6270067"/>
            <a:ext cx="12192000" cy="5879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 hasCustomPrompt="1"/>
          </p:nvPr>
        </p:nvSpPr>
        <p:spPr>
          <a:xfrm>
            <a:off x="4064000" y="180799"/>
            <a:ext cx="7868356" cy="74489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4800" baseline="0">
                <a:solidFill>
                  <a:schemeClr val="tx2">
                    <a:lumMod val="85000"/>
                    <a:lumOff val="15000"/>
                  </a:schemeClr>
                </a:solidFill>
                <a:latin typeface="Impact" panose="020B0806030902050204" charset="0"/>
                <a:ea typeface="Impact" panose="020B0806030902050204" charset="0"/>
                <a:cs typeface="Impact" panose="020B0806030902050204" charset="0"/>
              </a:defRPr>
            </a:lvl1pPr>
          </a:lstStyle>
          <a:p>
            <a:pPr lvl="0"/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  <p:cxnSp>
        <p:nvCxnSpPr>
          <p:cNvPr id="9" name="直线连接符 8"/>
          <p:cNvCxnSpPr/>
          <p:nvPr userDrawn="1"/>
        </p:nvCxnSpPr>
        <p:spPr>
          <a:xfrm>
            <a:off x="5069280" y="925689"/>
            <a:ext cx="7466020" cy="0"/>
          </a:xfrm>
          <a:prstGeom prst="line">
            <a:avLst/>
          </a:prstGeom>
          <a:ln w="12700" cmpd="sng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prstClr val="white">
                    <a:alpha val="0"/>
                  </a:prstClr>
                </a:gs>
                <a:gs pos="50000">
                  <a:schemeClr val="bg1">
                    <a:alpha val="65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659004" y="258233"/>
            <a:ext cx="4868117" cy="529569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anchor="ctr"/>
          <a:lstStyle>
            <a:lvl1pPr marL="0" indent="0" algn="l">
              <a:buNone/>
              <a:defRPr sz="2400" b="1"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defRPr>
            </a:lvl1pPr>
          </a:lstStyle>
          <a:p>
            <a:pPr lvl="0"/>
            <a:r>
              <a:rPr kumimoji="1" lang="en-US" altLang="zh-CN" dirty="0"/>
              <a:t>CLICK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endParaRPr kumimoji="1" lang="zh-CN" altLang="en-US" dirty="0"/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11386592" y="171547"/>
            <a:ext cx="805408" cy="616255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marL="0" indent="0" algn="ctr">
              <a:buNone/>
              <a:defRPr sz="2400" b="1">
                <a:solidFill>
                  <a:srgbClr val="FFFFFF"/>
                </a:solidFill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defRPr>
            </a:lvl1pPr>
          </a:lstStyle>
          <a:p>
            <a:pPr lvl="0"/>
            <a:r>
              <a:rPr kumimoji="1" lang="en-US" altLang="zh-CN" dirty="0"/>
              <a:t>01</a:t>
            </a:r>
            <a:endParaRPr kumimoji="1" lang="zh-CN" altLang="en-US" dirty="0"/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4" hasCustomPrompt="1"/>
          </p:nvPr>
        </p:nvSpPr>
        <p:spPr>
          <a:xfrm>
            <a:off x="376768" y="5989475"/>
            <a:ext cx="1960033" cy="5334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 b="1">
                <a:latin typeface="Segoe UI Light" panose="020B0502040204020203" charset="0"/>
                <a:ea typeface="Segoe UI Light" panose="020B0502040204020203" charset="0"/>
                <a:cs typeface="Segoe UI Light" panose="020B0502040204020203" charset="0"/>
              </a:defRPr>
            </a:lvl1pPr>
          </a:lstStyle>
          <a:p>
            <a:r>
              <a:rPr kumimoji="1" lang="en-US" altLang="zh-CN" sz="1600" b="1" dirty="0"/>
              <a:t>LOGO&amp;PIC</a:t>
            </a:r>
            <a:r>
              <a:rPr kumimoji="1" lang="zh-CN" altLang="en-US" sz="1600" b="1" dirty="0"/>
              <a:t> </a:t>
            </a:r>
            <a:r>
              <a:rPr kumimoji="1" lang="en-US" altLang="zh-CN" sz="1600" b="1" dirty="0"/>
              <a:t>HERE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094" y="0"/>
            <a:ext cx="12260094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-68094" y="0"/>
            <a:ext cx="12260094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E21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2CBD94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占位符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51469" y="180799"/>
            <a:ext cx="9889064" cy="74489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aseline="0">
                <a:solidFill>
                  <a:schemeClr val="accent1"/>
                </a:solidFill>
                <a:latin typeface="Impact" panose="020B0806030902050204" charset="0"/>
                <a:ea typeface="Impact" panose="020B0806030902050204" charset="0"/>
                <a:cs typeface="Impact" panose="020B0806030902050204" charset="0"/>
              </a:defRPr>
            </a:lvl1pPr>
          </a:lstStyle>
          <a:p>
            <a:pPr lvl="0"/>
            <a:r>
              <a:rPr kumimoji="1" lang="en-US" altLang="zh-CN" dirty="0"/>
              <a:t>YOUR</a:t>
            </a:r>
            <a:r>
              <a:rPr kumimoji="1" lang="zh-CN" altLang="en-US" dirty="0"/>
              <a:t> </a:t>
            </a:r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://graduate.bjfu.edu.cn/yjsgzb/glgd/205361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hyperlink" Target="http://jwc.bjfu.edu.cn/gzzd/265274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s://www.csc.edu.cn/article/171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://jwc.bjfu.edu.cn/xjzc/344810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1.jpeg"/><Relationship Id="rId2" Type="http://schemas.openxmlformats.org/officeDocument/2006/relationships/hyperlink" Target="http://www.cscse.edu.cn/" TargetMode="External"/><Relationship Id="rId1" Type="http://schemas.openxmlformats.org/officeDocument/2006/relationships/hyperlink" Target="http://www.csc.edu.cn/chuguo/consula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hyperlink" Target="http://graduate.bjfu.edu.cn/yjsgzb/glgd/205361.html" TargetMode="External"/><Relationship Id="rId1" Type="http://schemas.openxmlformats.org/officeDocument/2006/relationships/hyperlink" Target="http://jwc.bjfu.edu.cn/xjzc/344810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9"/>
          <p:cNvGrpSpPr/>
          <p:nvPr/>
        </p:nvGrpSpPr>
        <p:grpSpPr bwMode="auto">
          <a:xfrm>
            <a:off x="5119688" y="1117600"/>
            <a:ext cx="1789112" cy="522288"/>
            <a:chOff x="4368800" y="1262743"/>
            <a:chExt cx="1886857" cy="522514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68800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4368800" y="1262743"/>
              <a:ext cx="188685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255657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3"/>
          <p:cNvGrpSpPr/>
          <p:nvPr/>
        </p:nvGrpSpPr>
        <p:grpSpPr bwMode="auto">
          <a:xfrm rot="10800000">
            <a:off x="5116512" y="4690860"/>
            <a:ext cx="1789113" cy="522288"/>
            <a:chOff x="4368800" y="1262743"/>
            <a:chExt cx="1886857" cy="522514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60429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4377172" y="1254803"/>
              <a:ext cx="188685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6250634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/>
          <p:cNvSpPr/>
          <p:nvPr/>
        </p:nvSpPr>
        <p:spPr>
          <a:xfrm>
            <a:off x="795" y="1639888"/>
            <a:ext cx="12192000" cy="3050971"/>
          </a:xfrm>
          <a:prstGeom prst="rect">
            <a:avLst/>
          </a:prstGeom>
          <a:solidFill>
            <a:schemeClr val="accent1">
              <a:alpha val="3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3005364" y="1820207"/>
            <a:ext cx="67627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北京林业大学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赴外留学行前培训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5"/>
          <p:cNvSpPr txBox="1">
            <a:spLocks noChangeArrowheads="1"/>
          </p:cNvSpPr>
          <p:nvPr/>
        </p:nvSpPr>
        <p:spPr bwMode="auto">
          <a:xfrm>
            <a:off x="3295650" y="3759199"/>
            <a:ext cx="55149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TRAINING BEFORE STUDYING ABROAD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框 6"/>
          <p:cNvSpPr txBox="1">
            <a:spLocks noChangeArrowheads="1"/>
          </p:cNvSpPr>
          <p:nvPr/>
        </p:nvSpPr>
        <p:spPr bwMode="auto">
          <a:xfrm>
            <a:off x="3295650" y="4147581"/>
            <a:ext cx="5514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国际交流与合作处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74800" y="5751312"/>
            <a:ext cx="1443990" cy="450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altLang="zh-CN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232410"/>
            <a:ext cx="61956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行前事宜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1257" y="1277711"/>
            <a:ext cx="11640457" cy="481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（三）休学、保留学籍、离校手续：</a:t>
            </a:r>
            <a:endParaRPr lang="zh-CN" altLang="en-US" sz="4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研究生保留学籍手续办理流程：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咨询工部黄老师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62336136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http://graduate.bjfu.edu.cn/zhfw/xzzx/xjzl/344895.html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退宿手续可咨询学院团委老师，未办理复学及返宿手续不可以回宿舍住宿。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注：由于手续复杂，故建议在临出发前一周在学院办完手续，随时关注学籍状态，按时交纳学费。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232410"/>
            <a:ext cx="66776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A6E94E"/>
                </a:solidFill>
                <a:effectLst/>
                <a:uLnTx/>
                <a:uFillTx/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A6E94E"/>
                </a:solidFill>
                <a:effectLst/>
                <a:uLnTx/>
                <a:uFillTx/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行前事宜</a:t>
            </a:r>
            <a:endParaRPr kumimoji="1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A6E94E"/>
              </a:solidFill>
              <a:effectLst/>
              <a:uLnTx/>
              <a:uFillTx/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8696" y="1451007"/>
            <a:ext cx="6106470" cy="473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学分转换制定：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校际交流项目、长短期项目均根据北京林业大学本科生校外课程学分认定办法（试行）进行学分换算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hlinkClick r:id="rId1"/>
              </a:rPr>
              <a:t>http://jwc.bjfu.edu.cn/gzzd/265274.html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注：赴国外交流、学习的学生应于出国日期四周前将学习计划交教务处备案，在外方学校报到后四周内向本校相关部门备案选课结果，如后期有更改或调整，需及时更新备案。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558757" y="1063226"/>
            <a:ext cx="1332819" cy="133281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Impact" panose="020B0806030902050204" charset="0"/>
                <a:ea typeface="宋体" panose="02010600030101010101" pitchFamily="2" charset="-122"/>
                <a:cs typeface="Impact" panose="020B0806030902050204" charset="0"/>
              </a:rPr>
              <a:t>4</a:t>
            </a:r>
            <a:endParaRPr kumimoji="1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Impact" panose="020B0806030902050204" charset="0"/>
              <a:ea typeface="宋体" panose="02010600030101010101" pitchFamily="2" charset="-122"/>
              <a:cs typeface="Impact" panose="020B0806030902050204" charset="0"/>
            </a:endParaRPr>
          </a:p>
        </p:txBody>
      </p:sp>
      <p:sp>
        <p:nvSpPr>
          <p:cNvPr id="11" name="文本框 6"/>
          <p:cNvSpPr txBox="1"/>
          <p:nvPr/>
        </p:nvSpPr>
        <p:spPr>
          <a:xfrm>
            <a:off x="6085530" y="1456155"/>
            <a:ext cx="6106470" cy="473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学习计划制定：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最低学分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了解每个项目的最低学分要求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自查学分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对照培养计划核对自身学分完成情况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如何选课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参考我校相应学期的教学计划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以专业课为主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与系主任、任课老师商量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3" name="直接连接符 12"/>
          <p:cNvCxnSpPr>
            <a:stCxn id="9" idx="4"/>
          </p:cNvCxnSpPr>
          <p:nvPr/>
        </p:nvCxnSpPr>
        <p:spPr>
          <a:xfrm rot="5400000">
            <a:off x="4210850" y="4410362"/>
            <a:ext cx="4028634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3"/>
          <p:cNvSpPr txBox="1"/>
          <p:nvPr/>
        </p:nvSpPr>
        <p:spPr>
          <a:xfrm>
            <a:off x="755819" y="1721099"/>
            <a:ext cx="10620913" cy="461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仔细阅读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《2020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年国家留学基金资助出国留学人员选派简章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出国留学人员须知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https://www.csc.edu.cn/article/1710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每三个月向国内学校和驻外使（领）馆提交学习报告；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留学人员不得擅自延长或缩短留学期限。因故需要提前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延期回国者，应提前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个月向所属使（领）馆提出个人书面申请、推选单位意见函及留学单位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导师的意见函，获批提前回国的留学人员应按财务规定退回已发放的奖学金。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endParaRPr lang="en-US" altLang="zh-CN" sz="106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5"/>
          <p:cNvSpPr txBox="1"/>
          <p:nvPr/>
        </p:nvSpPr>
        <p:spPr>
          <a:xfrm>
            <a:off x="3019201" y="263533"/>
            <a:ext cx="6286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4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公派留学期间注意事项</a:t>
            </a:r>
            <a:endParaRPr kumimoji="1" lang="zh-CN" altLang="en-US" sz="44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5"/>
          <p:cNvSpPr txBox="1"/>
          <p:nvPr/>
        </p:nvSpPr>
        <p:spPr>
          <a:xfrm>
            <a:off x="3019201" y="263533"/>
            <a:ext cx="6286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4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公派留学奖学金说明</a:t>
            </a:r>
            <a:endParaRPr kumimoji="1" lang="zh-CN" altLang="en-US" sz="44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t="9584" b="33611"/>
          <a:stretch>
            <a:fillRect/>
          </a:stretch>
        </p:blipFill>
        <p:spPr>
          <a:xfrm>
            <a:off x="342676" y="1435349"/>
            <a:ext cx="6630047" cy="53244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83750" b="12639"/>
          <a:stretch>
            <a:fillRect/>
          </a:stretch>
        </p:blipFill>
        <p:spPr>
          <a:xfrm>
            <a:off x="342676" y="1144498"/>
            <a:ext cx="6630047" cy="338476"/>
          </a:xfrm>
          <a:prstGeom prst="rect">
            <a:avLst/>
          </a:prstGeom>
        </p:spPr>
      </p:pic>
      <p:sp>
        <p:nvSpPr>
          <p:cNvPr id="6" name="文本框 13"/>
          <p:cNvSpPr txBox="1"/>
          <p:nvPr/>
        </p:nvSpPr>
        <p:spPr>
          <a:xfrm>
            <a:off x="7492365" y="1435350"/>
            <a:ext cx="4280607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去年开始，派出人员奖学金由国外管理部门发放改为国内基金委发放。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基金委按照录取人员申请时选择的银行进行建卡，按月将奖学金打至本张专用卡。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最后一个月的奖学金回国结算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584835"/>
            <a:ext cx="66147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返校事宜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3865" y="1414986"/>
            <a:ext cx="10863943" cy="5821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本科生复学手续：</a:t>
            </a: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http://jwc.bjfu.edu.cn/xjzc/344810.html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研究生复学流程：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前往研工部学籍办公室咨询黄老师 62336011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学分转换：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回国报到后（课程结业后）四周内提交外方成绩单、选课备案表等材料，到教务处或研究生院，申请学分转换。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交流总结体会：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回国报到后四周内提交留学心得（</a:t>
            </a: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1500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字以上，图文并茂），发送电子版至</a:t>
            </a:r>
            <a:r>
              <a:rPr lang="en-US" altLang="zh-CN" sz="2800" u="sng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zhanshuo0805@bjfu.edu.cn</a:t>
            </a: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，纸质版交至国际合作处詹老师</a:t>
            </a: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62338095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；并以其他丰富多彩的形式向学校、同学汇报，分享经验。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教务处 王老师 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62338299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研究生院 王老师 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62336385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5" y="4150664"/>
            <a:ext cx="2046209" cy="2092969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矩形 2"/>
          <p:cNvSpPr/>
          <p:nvPr/>
        </p:nvSpPr>
        <p:spPr>
          <a:xfrm>
            <a:off x="2047004" y="4150664"/>
            <a:ext cx="10145791" cy="2092969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2427724" y="4345549"/>
            <a:ext cx="9474013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INSTRUCTIONS</a:t>
            </a:r>
            <a:endParaRPr kumimoji="1" lang="en-US" altLang="zh-CN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  <a:p>
            <a:r>
              <a:rPr kumimoji="1" lang="zh-CN" altLang="en-US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注意事项</a:t>
            </a:r>
            <a:endParaRPr kumimoji="1" lang="zh-CN" altLang="en-US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206391" y="4385399"/>
            <a:ext cx="1611336" cy="16113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9600" dirty="0">
                <a:solidFill>
                  <a:schemeClr val="bg1">
                    <a:lumMod val="6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3</a:t>
            </a:r>
            <a:endParaRPr kumimoji="1" lang="zh-CN" altLang="en-US" sz="9600" dirty="0">
              <a:solidFill>
                <a:schemeClr val="bg1">
                  <a:lumMod val="6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42630" y="0"/>
            <a:ext cx="46992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CN" sz="4800" dirty="0">
                <a:solidFill>
                  <a:schemeClr val="accent2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STUDYING ABROAD</a:t>
            </a:r>
            <a:r>
              <a:rPr kumimoji="1" lang="zh-CN" altLang="en-US" sz="4800" dirty="0">
                <a:solidFill>
                  <a:schemeClr val="accent2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在外期间</a:t>
            </a:r>
            <a:endParaRPr kumimoji="1" lang="zh-CN" altLang="en-US" sz="4800" dirty="0">
              <a:solidFill>
                <a:schemeClr val="accent2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4" name="剪去单圆角的矩形 3"/>
          <p:cNvSpPr/>
          <p:nvPr/>
        </p:nvSpPr>
        <p:spPr>
          <a:xfrm>
            <a:off x="0" y="0"/>
            <a:ext cx="2648608" cy="6857997"/>
          </a:xfrm>
          <a:prstGeom prst="snipRoundRect">
            <a:avLst>
              <a:gd name="adj1" fmla="val 3854"/>
              <a:gd name="adj2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剪去单圆角的矩形 4"/>
          <p:cNvSpPr/>
          <p:nvPr/>
        </p:nvSpPr>
        <p:spPr>
          <a:xfrm>
            <a:off x="2648608" y="2191404"/>
            <a:ext cx="2648608" cy="4666593"/>
          </a:xfrm>
          <a:prstGeom prst="snipRoundRect">
            <a:avLst>
              <a:gd name="adj1" fmla="val 3854"/>
              <a:gd name="adj2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剪去单圆角的矩形 5"/>
          <p:cNvSpPr/>
          <p:nvPr/>
        </p:nvSpPr>
        <p:spPr>
          <a:xfrm>
            <a:off x="5297216" y="2191404"/>
            <a:ext cx="2648608" cy="4666593"/>
          </a:xfrm>
          <a:prstGeom prst="snipRoundRect">
            <a:avLst>
              <a:gd name="adj1" fmla="val 3854"/>
              <a:gd name="adj2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剪去单圆角的矩形 6"/>
          <p:cNvSpPr/>
          <p:nvPr/>
        </p:nvSpPr>
        <p:spPr>
          <a:xfrm>
            <a:off x="7945824" y="2191407"/>
            <a:ext cx="2648608" cy="4666593"/>
          </a:xfrm>
          <a:prstGeom prst="snipRoundRect">
            <a:avLst>
              <a:gd name="adj1" fmla="val 3854"/>
              <a:gd name="adj2" fmla="val 166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931620"/>
            <a:ext cx="2508321" cy="622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提前了解该国使领馆、本地应急电话、校方联系人联系方式；</a:t>
            </a:r>
            <a:endParaRPr lang="zh-CN" altLang="en-US" b="1" dirty="0"/>
          </a:p>
          <a:p>
            <a:r>
              <a:rPr lang="zh-CN" altLang="en-US" b="1" dirty="0"/>
              <a:t>提高应变能力和安全意识，尽量避免前往治安较差、人多口杂的地方；遇到任何突发情况需保持冷静，报警、联系使领馆、与校方及家长保持联系；</a:t>
            </a:r>
            <a:endParaRPr lang="zh-CN" altLang="en-US" b="1" dirty="0"/>
          </a:p>
          <a:p>
            <a:r>
              <a:rPr lang="zh-CN" altLang="en-US" b="1" dirty="0"/>
              <a:t>居住安全：尽量住在校内，如不能住宿的话，要选择安全的区域，并通过正规的房屋中介机构租房；外出关好门窗；</a:t>
            </a:r>
            <a:endParaRPr lang="zh-CN" altLang="en-US" b="1" dirty="0"/>
          </a:p>
          <a:p>
            <a:r>
              <a:rPr lang="zh-CN" altLang="en-US" b="1" dirty="0"/>
              <a:t>交通安全：遵守交通法规，注意出行安全，不搭陌生人的车，也不要轻易让陌生人搭车；尽量结伴而行，夜晚的时候尽量减少出行；</a:t>
            </a:r>
            <a:endParaRPr lang="zh-CN" altLang="en-US" b="1" dirty="0"/>
          </a:p>
          <a:p>
            <a:pPr>
              <a:lnSpc>
                <a:spcPct val="130000"/>
              </a:lnSpc>
            </a:pPr>
            <a:endParaRPr kumimoji="1"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29280" y="3091553"/>
            <a:ext cx="580547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en-US" altLang="zh-CN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02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grpSp>
        <p:nvGrpSpPr>
          <p:cNvPr id="14" name="组合 2"/>
          <p:cNvGrpSpPr/>
          <p:nvPr/>
        </p:nvGrpSpPr>
        <p:grpSpPr>
          <a:xfrm>
            <a:off x="3063414" y="2543528"/>
            <a:ext cx="280771" cy="386853"/>
            <a:chOff x="1342472" y="2356963"/>
            <a:chExt cx="210578" cy="2901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" name="燕尾形 14"/>
            <p:cNvSpPr/>
            <p:nvPr/>
          </p:nvSpPr>
          <p:spPr>
            <a:xfrm rot="16200000">
              <a:off x="1352110" y="2446164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燕尾形 15"/>
            <p:cNvSpPr/>
            <p:nvPr/>
          </p:nvSpPr>
          <p:spPr>
            <a:xfrm rot="16200000">
              <a:off x="1352110" y="2347325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2929279" y="3528236"/>
            <a:ext cx="2227649" cy="2305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保管好自己的财物；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不露财、不显富，贵重物品建议随身携带；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严防电信诈骗等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kumimoji="1" lang="en-US" altLang="zh-CN" sz="1065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623293" y="3091553"/>
            <a:ext cx="580547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en-US" altLang="zh-CN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03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grpSp>
        <p:nvGrpSpPr>
          <p:cNvPr id="19" name="组合 2"/>
          <p:cNvGrpSpPr/>
          <p:nvPr/>
        </p:nvGrpSpPr>
        <p:grpSpPr>
          <a:xfrm>
            <a:off x="5757427" y="2543528"/>
            <a:ext cx="280771" cy="386853"/>
            <a:chOff x="1342472" y="2356963"/>
            <a:chExt cx="210578" cy="2901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0" name="燕尾形 19"/>
            <p:cNvSpPr/>
            <p:nvPr/>
          </p:nvSpPr>
          <p:spPr>
            <a:xfrm rot="16200000">
              <a:off x="1352110" y="2446164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燕尾形 20"/>
            <p:cNvSpPr/>
            <p:nvPr/>
          </p:nvSpPr>
          <p:spPr>
            <a:xfrm rot="16200000">
              <a:off x="1352110" y="2347325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5623294" y="3528236"/>
            <a:ext cx="2087261" cy="3106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提前了解所在国家的法律、法规；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服从外校的管理和规定；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遵守当地文化及风俗习惯，与当地人友好相处；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kumimoji="1" lang="en-US" altLang="zh-CN" sz="1065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271901" y="3091553"/>
            <a:ext cx="580547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en-US" altLang="zh-CN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04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grpSp>
        <p:nvGrpSpPr>
          <p:cNvPr id="24" name="组合 2"/>
          <p:cNvGrpSpPr/>
          <p:nvPr/>
        </p:nvGrpSpPr>
        <p:grpSpPr>
          <a:xfrm>
            <a:off x="8406035" y="2543528"/>
            <a:ext cx="280771" cy="386853"/>
            <a:chOff x="1342472" y="2356963"/>
            <a:chExt cx="210578" cy="2901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燕尾形 24"/>
            <p:cNvSpPr/>
            <p:nvPr/>
          </p:nvSpPr>
          <p:spPr>
            <a:xfrm rot="16200000">
              <a:off x="1352110" y="2446164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燕尾形 25"/>
            <p:cNvSpPr/>
            <p:nvPr/>
          </p:nvSpPr>
          <p:spPr>
            <a:xfrm rot="16200000">
              <a:off x="1352110" y="2347325"/>
              <a:ext cx="191301" cy="210578"/>
            </a:xfrm>
            <a:prstGeom prst="chevron">
              <a:avLst>
                <a:gd name="adj" fmla="val 6296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8271902" y="3528236"/>
            <a:ext cx="2087261" cy="2685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掌握火灾、地震等灾害自救逃生的方法；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外出旅游应该注意安全，把行程告诉同学及家人；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kumimoji="1" lang="en-US" altLang="zh-CN" sz="1065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8" name="文本框 5"/>
          <p:cNvSpPr txBox="1"/>
          <p:nvPr/>
        </p:nvSpPr>
        <p:spPr>
          <a:xfrm>
            <a:off x="3005627" y="1154161"/>
            <a:ext cx="550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一</a:t>
            </a:r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.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安全问题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140286" y="125812"/>
            <a:ext cx="1654090" cy="805808"/>
            <a:chOff x="140286" y="125812"/>
            <a:chExt cx="1654090" cy="805808"/>
          </a:xfrm>
        </p:grpSpPr>
        <p:sp>
          <p:nvSpPr>
            <p:cNvPr id="8" name="文本框 7"/>
            <p:cNvSpPr txBox="1"/>
            <p:nvPr/>
          </p:nvSpPr>
          <p:spPr>
            <a:xfrm>
              <a:off x="140286" y="582807"/>
              <a:ext cx="165409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kumimoji="1" lang="zh-CN" altLang="en-US" sz="2665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mpact" panose="020B0806030902050204" charset="0"/>
                  <a:cs typeface="Impact" panose="020B0806030902050204" charset="0"/>
                </a:rPr>
                <a:t>个人安全</a:t>
              </a:r>
              <a:endParaRPr kumimoji="1" lang="zh-CN" altLang="en-US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endParaRPr>
            </a:p>
          </p:txBody>
        </p:sp>
        <p:grpSp>
          <p:nvGrpSpPr>
            <p:cNvPr id="9" name="组合 2"/>
            <p:cNvGrpSpPr/>
            <p:nvPr/>
          </p:nvGrpSpPr>
          <p:grpSpPr>
            <a:xfrm>
              <a:off x="140287" y="125812"/>
              <a:ext cx="280771" cy="386853"/>
              <a:chOff x="1342472" y="2356963"/>
              <a:chExt cx="210578" cy="29014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0" name="燕尾形 9"/>
              <p:cNvSpPr/>
              <p:nvPr/>
            </p:nvSpPr>
            <p:spPr>
              <a:xfrm rot="16200000">
                <a:off x="1352110" y="2446164"/>
                <a:ext cx="191301" cy="210578"/>
              </a:xfrm>
              <a:prstGeom prst="chevron">
                <a:avLst>
                  <a:gd name="adj" fmla="val 62964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32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1" name="燕尾形 10"/>
              <p:cNvSpPr/>
              <p:nvPr/>
            </p:nvSpPr>
            <p:spPr>
              <a:xfrm rot="16200000">
                <a:off x="1352110" y="2347325"/>
                <a:ext cx="191301" cy="210578"/>
              </a:xfrm>
              <a:prstGeom prst="chevron">
                <a:avLst>
                  <a:gd name="adj" fmla="val 62964"/>
                </a:avLst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32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29" name="文本框 7"/>
            <p:cNvSpPr txBox="1"/>
            <p:nvPr/>
          </p:nvSpPr>
          <p:spPr>
            <a:xfrm>
              <a:off x="573458" y="233994"/>
              <a:ext cx="580547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kumimoji="1" lang="en-US" altLang="zh-CN" sz="2665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mpact" panose="020B0806030902050204" charset="0"/>
                  <a:cs typeface="Impact" panose="020B0806030902050204" charset="0"/>
                </a:rPr>
                <a:t>01</a:t>
              </a:r>
              <a:endParaRPr kumimoji="1" lang="zh-CN" altLang="en-US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endParaRPr>
            </a:p>
          </p:txBody>
        </p:sp>
      </p:grpSp>
      <p:sp>
        <p:nvSpPr>
          <p:cNvPr id="36" name="文本框 12"/>
          <p:cNvSpPr txBox="1"/>
          <p:nvPr/>
        </p:nvSpPr>
        <p:spPr>
          <a:xfrm>
            <a:off x="3509827" y="3069546"/>
            <a:ext cx="178738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zh-CN" altLang="en-US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财产安全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37" name="文本框 12"/>
          <p:cNvSpPr txBox="1"/>
          <p:nvPr/>
        </p:nvSpPr>
        <p:spPr>
          <a:xfrm>
            <a:off x="6158435" y="3047539"/>
            <a:ext cx="1787389" cy="355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zh-CN" altLang="en-US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当地民俗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38" name="文本框 12"/>
          <p:cNvSpPr txBox="1"/>
          <p:nvPr/>
        </p:nvSpPr>
        <p:spPr>
          <a:xfrm>
            <a:off x="8852448" y="3022101"/>
            <a:ext cx="1787389" cy="355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zh-CN" altLang="en-US" sz="26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急救措施</a:t>
            </a:r>
            <a:endParaRPr kumimoji="1" lang="zh-CN" altLang="en-US" sz="2665" b="1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3"/>
          <p:cNvSpPr txBox="1"/>
          <p:nvPr/>
        </p:nvSpPr>
        <p:spPr>
          <a:xfrm>
            <a:off x="755819" y="1483819"/>
            <a:ext cx="10620913" cy="5152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7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在国外留学期间以学习学业为主，不擅自更改已定学习计划，不赴第三国从事与学业无关的活动；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700"/>
              </a:lnSpc>
            </a:pP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27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充分准备，调适心理机能：面临学业压力、语言障碍、文化冲击、情感孤寂等问题，应学会调整自我，疏解压力，解决问题；与家人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、老师、同学、学校、当地使领馆教育处保持密切联系；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700"/>
              </a:lnSpc>
            </a:pP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27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严谨非法打工，非法打工不受法律保护，面临被强制遣返，自身权益没有保障；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700"/>
              </a:lnSpc>
            </a:pP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27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合法停留，不擅自延长或缩短留学期限，按期回国；严格按照签证有效时间往返；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700"/>
              </a:lnSpc>
            </a:pP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7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争做文化使者，努力学习，树立正面积极形象，为国为校争光；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endParaRPr lang="en-US" altLang="zh-CN" sz="106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5"/>
          <p:cNvSpPr txBox="1"/>
          <p:nvPr/>
        </p:nvSpPr>
        <p:spPr>
          <a:xfrm>
            <a:off x="2941990" y="368308"/>
            <a:ext cx="550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二</a:t>
            </a:r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.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学风品质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4094557" y="508000"/>
            <a:ext cx="46073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三</a:t>
            </a:r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.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</a:rPr>
              <a:t>维护国家利益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168626" y="2496457"/>
            <a:ext cx="9890311" cy="21228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</a:rPr>
              <a:t>坚持正确政治立场、爱国爱校；</a:t>
            </a:r>
            <a:endParaRPr lang="en-US" altLang="zh-CN" sz="44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4400" b="1" dirty="0">
                <a:solidFill>
                  <a:schemeClr val="bg1"/>
                </a:solidFill>
              </a:rPr>
              <a:t>主动回避政治敏感问题、活动及场所；</a:t>
            </a:r>
            <a:endParaRPr lang="en-US" altLang="zh-CN" sz="44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4400" b="1" dirty="0">
                <a:solidFill>
                  <a:schemeClr val="bg1"/>
                </a:solidFill>
              </a:rPr>
              <a:t>把握分寸、注意言行，不要妄议政治。</a:t>
            </a:r>
            <a:endParaRPr lang="zh-CN" altLang="en-US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88143" y="744106"/>
            <a:ext cx="11203857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</a:rPr>
              <a:t>驻外使（领）馆教育处网址查询：</a:t>
            </a:r>
            <a:r>
              <a:rPr lang="en-US" altLang="zh-CN" sz="3600" b="1" u="sng" dirty="0">
                <a:solidFill>
                  <a:schemeClr val="bg1"/>
                </a:solidFill>
                <a:hlinkClick r:id="rId1"/>
              </a:rPr>
              <a:t>http://www.csc.edu.cn/chuguo/consular</a:t>
            </a:r>
            <a:r>
              <a:rPr lang="en-US" altLang="zh-CN" sz="3600" b="1" dirty="0">
                <a:solidFill>
                  <a:schemeClr val="bg1"/>
                </a:solidFill>
              </a:rPr>
              <a:t> </a:t>
            </a:r>
            <a:endParaRPr lang="zh-CN" altLang="en-US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公派留学常用网址：教育部留学服务中心</a:t>
            </a:r>
            <a:r>
              <a:rPr lang="en-US" sz="3600" b="1" dirty="0">
                <a:solidFill>
                  <a:schemeClr val="bg1"/>
                </a:solidFill>
                <a:hlinkClick r:id="rId2"/>
              </a:rPr>
              <a:t>http://www.cscse.edu.cn</a:t>
            </a:r>
            <a:endParaRPr lang="en-US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领事直通车微信公众号：</a:t>
            </a:r>
            <a:r>
              <a:rPr lang="en-US" sz="3600" b="1" dirty="0">
                <a:solidFill>
                  <a:schemeClr val="bg1"/>
                </a:solidFill>
              </a:rPr>
              <a:t>Is12308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国际交流与合作处：孔老师、詹老师</a:t>
            </a:r>
            <a:r>
              <a:rPr lang="en-US" altLang="zh-CN" sz="3600" b="1" dirty="0">
                <a:solidFill>
                  <a:schemeClr val="bg1"/>
                </a:solidFill>
              </a:rPr>
              <a:t> </a:t>
            </a:r>
            <a:r>
              <a:rPr lang="zh-CN" altLang="en-US" sz="3600" b="1" dirty="0">
                <a:solidFill>
                  <a:schemeClr val="bg1"/>
                </a:solidFill>
              </a:rPr>
              <a:t> </a:t>
            </a:r>
            <a:r>
              <a:rPr lang="en-US" altLang="zh-CN" sz="3600" b="1" dirty="0">
                <a:solidFill>
                  <a:schemeClr val="bg1"/>
                </a:solidFill>
              </a:rPr>
              <a:t>62338095                                       </a:t>
            </a:r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研工部：     黄老师</a:t>
            </a:r>
            <a:r>
              <a:rPr lang="en-US" altLang="zh-CN" sz="3600" b="1">
                <a:solidFill>
                  <a:schemeClr val="bg1"/>
                </a:solidFill>
              </a:rPr>
              <a:t> 62336136</a:t>
            </a:r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研究生院： 王老师 </a:t>
            </a:r>
            <a:r>
              <a:rPr lang="en-US" altLang="zh-CN" sz="3600" b="1" dirty="0">
                <a:solidFill>
                  <a:schemeClr val="bg1"/>
                </a:solidFill>
              </a:rPr>
              <a:t>62336385</a:t>
            </a:r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教务处：     王老师 </a:t>
            </a:r>
            <a:r>
              <a:rPr lang="en-US" altLang="zh-CN" sz="3600" b="1" dirty="0">
                <a:solidFill>
                  <a:schemeClr val="bg1"/>
                </a:solidFill>
              </a:rPr>
              <a:t>62338299</a:t>
            </a:r>
            <a:endParaRPr lang="en-US" altLang="zh-CN" sz="3600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b="4230"/>
          <a:stretch>
            <a:fillRect/>
          </a:stretch>
        </p:blipFill>
        <p:spPr>
          <a:xfrm>
            <a:off x="8338185" y="4672330"/>
            <a:ext cx="2977515" cy="1963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04458" y="1020208"/>
            <a:ext cx="8584672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5335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THE CONTENT</a:t>
            </a:r>
            <a:endParaRPr kumimoji="1" lang="en-US" altLang="zh-CN" sz="5335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  <a:p>
            <a:pPr algn="ctr"/>
            <a:r>
              <a:rPr kumimoji="1" lang="zh-CN" altLang="en-US" sz="5335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目录</a:t>
            </a:r>
            <a:endParaRPr kumimoji="1" lang="zh-CN" altLang="en-US" sz="5335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cxnSp>
        <p:nvCxnSpPr>
          <p:cNvPr id="3" name="直线连接符 2"/>
          <p:cNvCxnSpPr/>
          <p:nvPr/>
        </p:nvCxnSpPr>
        <p:spPr>
          <a:xfrm>
            <a:off x="1057709" y="2916048"/>
            <a:ext cx="10078172" cy="0"/>
          </a:xfrm>
          <a:prstGeom prst="line">
            <a:avLst/>
          </a:prstGeom>
          <a:ln w="12700" cmpd="sng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00000">
                  <a:prstClr val="white">
                    <a:alpha val="0"/>
                  </a:prstClr>
                </a:gs>
                <a:gs pos="50000">
                  <a:schemeClr val="bg1">
                    <a:alpha val="65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椭圆 4"/>
          <p:cNvSpPr/>
          <p:nvPr/>
        </p:nvSpPr>
        <p:spPr>
          <a:xfrm>
            <a:off x="2716453" y="3164114"/>
            <a:ext cx="1332819" cy="133281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1</a:t>
            </a:r>
            <a:endParaRPr kumimoji="1" lang="zh-CN" altLang="en-US" sz="8000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5423402" y="3164114"/>
            <a:ext cx="1332819" cy="133281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2</a:t>
            </a:r>
            <a:endParaRPr kumimoji="1" lang="zh-CN" altLang="en-US" sz="8000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8130352" y="3164114"/>
            <a:ext cx="1332819" cy="133281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3</a:t>
            </a:r>
            <a:endParaRPr kumimoji="1" lang="zh-CN" altLang="en-US" sz="8000" dirty="0">
              <a:solidFill>
                <a:schemeClr val="tx1">
                  <a:lumMod val="85000"/>
                  <a:lumOff val="1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227266" y="4775200"/>
            <a:ext cx="2516601" cy="928903"/>
            <a:chOff x="779712" y="2175289"/>
            <a:chExt cx="2516601" cy="928903"/>
          </a:xfrm>
          <a:solidFill>
            <a:schemeClr val="accent1"/>
          </a:solidFill>
        </p:grpSpPr>
        <p:sp>
          <p:nvSpPr>
            <p:cNvPr id="35" name="矩形 34"/>
            <p:cNvSpPr/>
            <p:nvPr/>
          </p:nvSpPr>
          <p:spPr>
            <a:xfrm>
              <a:off x="779712" y="2175289"/>
              <a:ext cx="2516601" cy="92890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6" name="文本框 4"/>
            <p:cNvSpPr txBox="1"/>
            <p:nvPr/>
          </p:nvSpPr>
          <p:spPr>
            <a:xfrm>
              <a:off x="779712" y="2400991"/>
              <a:ext cx="2516601" cy="5016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66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Impact" panose="020B0806030902050204" charset="0"/>
                  <a:ea typeface="微软雅黑" panose="020B0503020204020204" pitchFamily="34" charset="-122"/>
                  <a:cs typeface="Impact" panose="020B0806030902050204" charset="0"/>
                </a:rPr>
                <a:t>校内流程</a:t>
              </a:r>
              <a:endParaRPr kumimoji="1" lang="zh-CN" altLang="en-US" sz="2665" dirty="0">
                <a:solidFill>
                  <a:prstClr val="black">
                    <a:lumMod val="85000"/>
                    <a:lumOff val="15000"/>
                  </a:prstClr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endParaRPr>
            </a:p>
          </p:txBody>
        </p:sp>
      </p:grpSp>
      <p:grpSp>
        <p:nvGrpSpPr>
          <p:cNvPr id="37" name="组合 3"/>
          <p:cNvGrpSpPr/>
          <p:nvPr/>
        </p:nvGrpSpPr>
        <p:grpSpPr>
          <a:xfrm>
            <a:off x="4933121" y="4775200"/>
            <a:ext cx="2516601" cy="928903"/>
            <a:chOff x="3485567" y="2175289"/>
            <a:chExt cx="2516601" cy="928903"/>
          </a:xfrm>
          <a:solidFill>
            <a:schemeClr val="accent2"/>
          </a:solidFill>
        </p:grpSpPr>
        <p:sp>
          <p:nvSpPr>
            <p:cNvPr id="38" name="矩形 37"/>
            <p:cNvSpPr/>
            <p:nvPr/>
          </p:nvSpPr>
          <p:spPr>
            <a:xfrm>
              <a:off x="3485567" y="2175289"/>
              <a:ext cx="2516601" cy="92890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9" name="文本框 12"/>
            <p:cNvSpPr txBox="1"/>
            <p:nvPr/>
          </p:nvSpPr>
          <p:spPr>
            <a:xfrm>
              <a:off x="3485567" y="2400991"/>
              <a:ext cx="2516601" cy="5016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66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Impact" panose="020B0806030902050204" charset="0"/>
                  <a:ea typeface="微软雅黑" panose="020B0503020204020204" pitchFamily="34" charset="-122"/>
                  <a:cs typeface="Impact" panose="020B0806030902050204" charset="0"/>
                </a:rPr>
                <a:t>材料说明</a:t>
              </a:r>
              <a:endParaRPr kumimoji="1" lang="zh-CN" altLang="en-US" sz="2665" dirty="0">
                <a:solidFill>
                  <a:prstClr val="black">
                    <a:lumMod val="85000"/>
                    <a:lumOff val="15000"/>
                  </a:prstClr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endParaRPr>
            </a:p>
          </p:txBody>
        </p:sp>
      </p:grpSp>
      <p:grpSp>
        <p:nvGrpSpPr>
          <p:cNvPr id="40" name="组合 4"/>
          <p:cNvGrpSpPr/>
          <p:nvPr/>
        </p:nvGrpSpPr>
        <p:grpSpPr>
          <a:xfrm>
            <a:off x="7638976" y="4775200"/>
            <a:ext cx="2516601" cy="928903"/>
            <a:chOff x="6191422" y="2175289"/>
            <a:chExt cx="2516601" cy="928903"/>
          </a:xfrm>
          <a:solidFill>
            <a:schemeClr val="accent3"/>
          </a:solidFill>
        </p:grpSpPr>
        <p:sp>
          <p:nvSpPr>
            <p:cNvPr id="41" name="矩形 40"/>
            <p:cNvSpPr/>
            <p:nvPr/>
          </p:nvSpPr>
          <p:spPr>
            <a:xfrm>
              <a:off x="6191422" y="2175289"/>
              <a:ext cx="2516601" cy="92890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3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2" name="文本框 20"/>
            <p:cNvSpPr txBox="1"/>
            <p:nvPr/>
          </p:nvSpPr>
          <p:spPr>
            <a:xfrm>
              <a:off x="6191422" y="2388357"/>
              <a:ext cx="2516601" cy="5027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66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Impact" panose="020B0806030902050204" charset="0"/>
                  <a:ea typeface="微软雅黑" panose="020B0503020204020204" pitchFamily="34" charset="-122"/>
                  <a:cs typeface="Impact" panose="020B0806030902050204" charset="0"/>
                </a:rPr>
                <a:t>注意事项</a:t>
              </a:r>
              <a:endParaRPr kumimoji="1" lang="zh-CN" altLang="en-US" sz="2665" dirty="0">
                <a:solidFill>
                  <a:prstClr val="black">
                    <a:lumMod val="85000"/>
                    <a:lumOff val="15000"/>
                  </a:prstClr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 bwMode="auto">
          <a:xfrm>
            <a:off x="5097463" y="1875889"/>
            <a:ext cx="1789112" cy="522288"/>
            <a:chOff x="4368800" y="1262743"/>
            <a:chExt cx="1886857" cy="522514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68800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4368800" y="1262743"/>
              <a:ext cx="188685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255657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 bwMode="auto">
          <a:xfrm rot="10800000">
            <a:off x="5111750" y="4178300"/>
            <a:ext cx="1789113" cy="522288"/>
            <a:chOff x="4368800" y="1262743"/>
            <a:chExt cx="1886857" cy="522514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60429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4377172" y="1254803"/>
              <a:ext cx="188685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6250634" y="1262743"/>
              <a:ext cx="0" cy="5225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/>
          <p:cNvSpPr/>
          <p:nvPr/>
        </p:nvSpPr>
        <p:spPr>
          <a:xfrm>
            <a:off x="795" y="2149045"/>
            <a:ext cx="12192000" cy="2092969"/>
          </a:xfrm>
          <a:prstGeom prst="rect">
            <a:avLst/>
          </a:prstGeom>
          <a:solidFill>
            <a:schemeClr val="accent1">
              <a:alpha val="3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7" name="文本框 4"/>
          <p:cNvSpPr txBox="1">
            <a:spLocks noChangeArrowheads="1"/>
          </p:cNvSpPr>
          <p:nvPr/>
        </p:nvSpPr>
        <p:spPr bwMode="auto">
          <a:xfrm>
            <a:off x="3062178" y="2714171"/>
            <a:ext cx="5905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en-US" altLang="zh-CN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5" y="4150664"/>
            <a:ext cx="2046209" cy="2092969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矩形 2"/>
          <p:cNvSpPr/>
          <p:nvPr/>
        </p:nvSpPr>
        <p:spPr>
          <a:xfrm>
            <a:off x="2047004" y="4150664"/>
            <a:ext cx="10145791" cy="209296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2427724" y="4345549"/>
            <a:ext cx="9474013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PROCEDURES</a:t>
            </a:r>
            <a:endParaRPr kumimoji="1" lang="en-US" altLang="zh-CN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  <a:p>
            <a:r>
              <a:rPr kumimoji="1" lang="zh-CN" altLang="en-US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校内流程</a:t>
            </a:r>
            <a:endParaRPr kumimoji="1" lang="zh-CN" altLang="en-US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206391" y="4385399"/>
            <a:ext cx="1611336" cy="16113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9600" dirty="0">
                <a:solidFill>
                  <a:schemeClr val="bg1">
                    <a:lumMod val="6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1</a:t>
            </a:r>
            <a:endParaRPr kumimoji="1" lang="zh-CN" altLang="en-US" sz="9600" dirty="0">
              <a:solidFill>
                <a:schemeClr val="bg1">
                  <a:lumMod val="6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692531" y="529094"/>
            <a:ext cx="7396349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0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校际交换</a:t>
            </a:r>
            <a:r>
              <a:rPr kumimoji="1" lang="en-US" altLang="zh-CN" sz="40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/</a:t>
            </a:r>
            <a:r>
              <a:rPr kumimoji="1" lang="zh-CN" altLang="en-US" sz="40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长短期项目</a:t>
            </a:r>
            <a:endParaRPr kumimoji="1" lang="zh-CN" altLang="en-US" sz="40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  <a:p>
            <a:pPr algn="ctr"/>
            <a:r>
              <a:rPr kumimoji="1" lang="zh-CN" altLang="en-US" sz="40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校内手续办理</a:t>
            </a:r>
            <a:endParaRPr kumimoji="1" lang="zh-CN" altLang="en-US" sz="40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04477" y="2018665"/>
          <a:ext cx="10383338" cy="40824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63338"/>
                <a:gridCol w="3240000"/>
                <a:gridCol w="3240000"/>
                <a:gridCol w="3240000"/>
              </a:tblGrid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步骤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国际处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教务处</a:t>
                      </a:r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研究生院（研工部）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学院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提交《北京林业大学海外交流学习派出协议》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按照学院（先）及教务处</a:t>
                      </a: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研究生院（后）要求，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提交《学分转换计划表》</a:t>
                      </a: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办理休学手续</a:t>
                      </a: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保留学籍需按时缴纳当年学费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</a:t>
                      </a:r>
                      <a:endParaRPr lang="en-US" altLang="zh-CN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办理退宿手续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出行前购买并提交保险单据至国际处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与学院辅导员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、导师（班主任）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algn="ctr"/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再次报道，确认留学期限等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671576" y="633869"/>
            <a:ext cx="7396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0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国家公派项目校内手续办理</a:t>
            </a:r>
            <a:endParaRPr kumimoji="1" lang="zh-CN" altLang="en-US" sz="40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04477" y="1819910"/>
          <a:ext cx="10383338" cy="40824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63338"/>
                <a:gridCol w="3240000"/>
                <a:gridCol w="3240000"/>
                <a:gridCol w="3240000"/>
              </a:tblGrid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步骤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国际处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研究生院（研工部）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学院</a:t>
                      </a: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提交《北京林业大学海外交流学习派出协议》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提交《资助出国协议书》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按照学院（先）及教务处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研究生院（后）要求，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提交《学分转换计划表》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办理休学手续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保留学籍需按时缴纳当年学费</a:t>
                      </a:r>
                      <a:endParaRPr lang="en-US" altLang="zh-CN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</a:t>
                      </a:r>
                      <a:endParaRPr lang="en-US" altLang="zh-CN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8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签订出国出境协议书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（行前交至主楼</a:t>
                      </a:r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206</a:t>
                      </a:r>
                      <a:r>
                        <a:rPr lang="zh-CN" altLang="en-US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办理退宿手续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与学院辅导员、导师（班主任）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algn="ctr"/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再次报道，确认留学期限等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5" y="4150664"/>
            <a:ext cx="2046209" cy="2092969"/>
          </a:xfrm>
          <a:prstGeom prst="rect">
            <a:avLst/>
          </a:prstGeom>
          <a:solidFill>
            <a:srgbClr val="A6A6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矩形 2"/>
          <p:cNvSpPr/>
          <p:nvPr/>
        </p:nvSpPr>
        <p:spPr>
          <a:xfrm>
            <a:off x="2047004" y="4150664"/>
            <a:ext cx="10145791" cy="2092969"/>
          </a:xfrm>
          <a:prstGeom prst="rect">
            <a:avLst/>
          </a:prstGeom>
          <a:solidFill>
            <a:schemeClr val="accent2">
              <a:alpha val="4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2427724" y="4345549"/>
            <a:ext cx="9474013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Materials</a:t>
            </a:r>
            <a:endParaRPr kumimoji="1" lang="en-US" altLang="zh-CN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  <a:p>
            <a:r>
              <a:rPr kumimoji="1" lang="zh-CN" altLang="en-US" sz="5865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材料说明</a:t>
            </a:r>
            <a:endParaRPr kumimoji="1" lang="zh-CN" altLang="en-US" sz="5865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206391" y="4385399"/>
            <a:ext cx="1611336" cy="161133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9600" dirty="0">
                <a:solidFill>
                  <a:schemeClr val="bg1">
                    <a:lumMod val="65000"/>
                  </a:schemeClr>
                </a:solidFill>
                <a:latin typeface="Impact" panose="020B0806030902050204" charset="0"/>
                <a:cs typeface="Impact" panose="020B0806030902050204" charset="0"/>
              </a:rPr>
              <a:t>2</a:t>
            </a:r>
            <a:endParaRPr kumimoji="1" lang="zh-CN" altLang="en-US" sz="9600" dirty="0">
              <a:solidFill>
                <a:schemeClr val="bg1">
                  <a:lumMod val="65000"/>
                </a:schemeClr>
              </a:solidFill>
              <a:latin typeface="Impact" panose="020B0806030902050204" charset="0"/>
              <a:cs typeface="Impact" panose="020B080603090205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232410"/>
            <a:ext cx="6426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行前事宜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55985" y="1176845"/>
            <a:ext cx="9173028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4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（一）协议及备案</a:t>
            </a:r>
            <a:endParaRPr lang="zh-CN" altLang="en-US" sz="4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4462" y="2743169"/>
          <a:ext cx="9816073" cy="24505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6472"/>
                <a:gridCol w="7509601"/>
              </a:tblGrid>
              <a:tr h="882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校际交流、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长短期项目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需要签订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《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北京林业大学海外交流学习派出协议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》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lnSpc>
                          <a:spcPct val="130000"/>
                        </a:lnSpc>
                      </a:pP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882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国家公派项目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签订并公证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《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资助出国留学协议书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》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并将电子版扫描件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lvl="0" algn="l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发送至国际处邮箱</a:t>
                      </a:r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zhanshuo0805@bjfu.edu.cn</a:t>
                      </a:r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备份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232410"/>
            <a:ext cx="65525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行前事宜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9625" y="1112212"/>
            <a:ext cx="10769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（二）证件、签证、保险、机票事宜：</a:t>
            </a:r>
            <a:endParaRPr lang="en-US" altLang="zh-CN" sz="4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13585" y="5931989"/>
            <a:ext cx="8361680" cy="650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所有项目护照均为因私护照，可自行前往出入境办理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82285" y="2596776"/>
          <a:ext cx="9624279" cy="2743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61406"/>
                <a:gridCol w="7362873"/>
              </a:tblGrid>
              <a:tr h="882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校际交流、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长短期项目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签证按照各目的国因私签证要求自行办理，需提前了解，准备材料；机票需自行定制；多人同一项目尽量订购统一航班，彼此照应；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  <a:tr h="882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国家公派项目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非面签国家签证由留服代办，面签国家自行办理，自行办理需留好票据，前往留服报销，机票由留服中心统一订购。</a:t>
                      </a:r>
                      <a:endParaRPr lang="zh-CN" altLang="en-US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altLang="zh-CN" sz="24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http://zwfw.cscse.edu.cn/</a:t>
                      </a:r>
                      <a:endParaRPr lang="en-US" altLang="zh-CN" sz="24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90570" y="232410"/>
            <a:ext cx="6153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ATTENTIONS</a:t>
            </a:r>
            <a:r>
              <a:rPr kumimoji="1" lang="zh-CN" altLang="en-US" sz="4800" dirty="0">
                <a:solidFill>
                  <a:schemeClr val="accent3"/>
                </a:solidFill>
                <a:latin typeface="Impact" panose="020B0806030902050204" charset="0"/>
                <a:ea typeface="微软雅黑" panose="020B0503020204020204" pitchFamily="34" charset="-122"/>
                <a:cs typeface="Impact" panose="020B0806030902050204" charset="0"/>
              </a:rPr>
              <a:t>行前事宜</a:t>
            </a:r>
            <a:endParaRPr kumimoji="1" lang="zh-CN" altLang="en-US" sz="4800" dirty="0">
              <a:solidFill>
                <a:schemeClr val="accent3"/>
              </a:solidFill>
              <a:latin typeface="Impact" panose="020B0806030902050204" charset="0"/>
              <a:ea typeface="微软雅黑" panose="020B0503020204020204" pitchFamily="34" charset="-122"/>
              <a:cs typeface="Impact" panose="020B08060309020502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1257" y="1277711"/>
            <a:ext cx="11640457" cy="537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（三）休学、保留学籍、离校手续：</a:t>
            </a:r>
            <a:endParaRPr lang="zh-CN" altLang="en-US" sz="4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本科生休学流程：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咨询教务处王老师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62338299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http://jwc.bjfu.edu.cn/xjzc/344810.html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研究生休学流程：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咨询研工部黄老师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62336136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http://graduate.bjfu.edu.cn/zhfw/xzzx/xjzl/344895.html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本科生休学手续按学期计算，如休学一学期，在学期中不能办理复学手续。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研究生休学手续按月计算。</a:t>
            </a:r>
            <a:endParaRPr lang="en-US" altLang="zh-CN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30000"/>
              </a:lnSpc>
            </a:pP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TABLE_BEAUTIFY" val="smartTable{82be0412-2880-4262-b8fb-6d0a4a4abf16}"/>
</p:tagLst>
</file>

<file path=ppt/tags/tag2.xml><?xml version="1.0" encoding="utf-8"?>
<p:tagLst xmlns:p="http://schemas.openxmlformats.org/presentationml/2006/main">
  <p:tag name="KSO_WM_UNIT_TABLE_BEAUTIFY" val="smartTable{21d32057-b905-4dee-bb85-baa9c29d474e}"/>
</p:tagLst>
</file>

<file path=ppt/tags/tag3.xml><?xml version="1.0" encoding="utf-8"?>
<p:tagLst xmlns:p="http://schemas.openxmlformats.org/presentationml/2006/main">
  <p:tag name="KSO_WM_UNIT_TABLE_BEAUTIFY" val="smartTable{97acae21-c807-47d5-ab13-d2707408485a}"/>
</p:tagLst>
</file>

<file path=ppt/tags/tag4.xml><?xml version="1.0" encoding="utf-8"?>
<p:tagLst xmlns:p="http://schemas.openxmlformats.org/presentationml/2006/main">
  <p:tag name="KSO_WM_UNIT_TABLE_BEAUTIFY" val="smartTable{3cf3b99d-c97b-4c5a-9737-e0b1f6393693}"/>
</p:tagLst>
</file>

<file path=ppt/theme/theme1.xml><?xml version="1.0" encoding="utf-8"?>
<a:theme xmlns:a="http://schemas.openxmlformats.org/drawingml/2006/main" name="清风素材 https://12sc.taobao.com/">
  <a:themeElements>
    <a:clrScheme name="自定义 58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00D7D7"/>
      </a:accent1>
      <a:accent2>
        <a:srgbClr val="00C165"/>
      </a:accent2>
      <a:accent3>
        <a:srgbClr val="A6E94E"/>
      </a:accent3>
      <a:accent4>
        <a:srgbClr val="515151"/>
      </a:accent4>
      <a:accent5>
        <a:srgbClr val="919191"/>
      </a:accent5>
      <a:accent6>
        <a:srgbClr val="CACACA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3108</Words>
  <Application>WPS 演示</Application>
  <PresentationFormat>宽屏</PresentationFormat>
  <Paragraphs>289</Paragraphs>
  <Slides>20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Impact</vt:lpstr>
      <vt:lpstr>Calibri</vt:lpstr>
      <vt:lpstr>Segoe UI Light</vt:lpstr>
      <vt:lpstr>微软雅黑</vt:lpstr>
      <vt:lpstr>Arial Unicode MS</vt:lpstr>
      <vt:lpstr>清风素材 https://12sc.taobao.com/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Alina</dc:creator>
  <cp:lastModifiedBy>詹硕</cp:lastModifiedBy>
  <cp:revision>192</cp:revision>
  <dcterms:created xsi:type="dcterms:W3CDTF">2021-07-06T16:18:00Z</dcterms:created>
  <dcterms:modified xsi:type="dcterms:W3CDTF">2021-12-09T11:59:15Z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ADDF10B9E3EE4570B3888BD707D4D1A5</vt:lpwstr>
  </property>
</Properties>
</file>